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notesMasterIdLst>
    <p:notesMasterId r:id="rId5"/>
  </p:notesMasterIdLst>
  <p:handoutMasterIdLst>
    <p:handoutMasterId r:id="rId6"/>
  </p:handoutMasterIdLst>
  <p:sldIdLst>
    <p:sldId id="1268" r:id="rId2"/>
    <p:sldId id="1269" r:id="rId3"/>
    <p:sldId id="1270" r:id="rId4"/>
  </p:sldIdLst>
  <p:sldSz cx="9144000" cy="5143500" type="screen16x9"/>
  <p:notesSz cx="7102475"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592"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F3FA"/>
    <a:srgbClr val="F7F7F7"/>
    <a:srgbClr val="E2E2E2"/>
    <a:srgbClr val="A0C2E4"/>
    <a:srgbClr val="FFF9E5"/>
    <a:srgbClr val="FFEBAB"/>
    <a:srgbClr val="FFD85B"/>
    <a:srgbClr val="ECF2FA"/>
    <a:srgbClr val="F9FBFD"/>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D27102A9-8310-4765-A935-A1911B00CA55}">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91" autoAdjust="0"/>
    <p:restoredTop sz="77936" autoAdjust="0"/>
  </p:normalViewPr>
  <p:slideViewPr>
    <p:cSldViewPr snapToGrid="0">
      <p:cViewPr varScale="1">
        <p:scale>
          <a:sx n="98" d="100"/>
          <a:sy n="98" d="100"/>
        </p:scale>
        <p:origin x="-630" y="-102"/>
      </p:cViewPr>
      <p:guideLst>
        <p:guide orient="horz" pos="2592"/>
        <p:guide pos="2160"/>
      </p:guideLst>
    </p:cSldViewPr>
  </p:slideViewPr>
  <p:outlineViewPr>
    <p:cViewPr>
      <p:scale>
        <a:sx n="33" d="100"/>
        <a:sy n="33" d="100"/>
      </p:scale>
      <p:origin x="0" y="4656"/>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2"/>
            <a:ext cx="3077577" cy="512196"/>
          </a:xfrm>
          <a:prstGeom prst="rect">
            <a:avLst/>
          </a:prstGeom>
        </p:spPr>
        <p:txBody>
          <a:bodyPr vert="horz" lIns="94878" tIns="47439" rIns="94878" bIns="47439" rtlCol="0"/>
          <a:lstStyle>
            <a:lvl1pPr algn="l">
              <a:defRPr sz="1200"/>
            </a:lvl1pPr>
          </a:lstStyle>
          <a:p>
            <a:endParaRPr lang="en-IN"/>
          </a:p>
        </p:txBody>
      </p:sp>
      <p:sp>
        <p:nvSpPr>
          <p:cNvPr id="3" name="Date Placeholder 2"/>
          <p:cNvSpPr>
            <a:spLocks noGrp="1"/>
          </p:cNvSpPr>
          <p:nvPr>
            <p:ph type="dt" sz="quarter" idx="1"/>
          </p:nvPr>
        </p:nvSpPr>
        <p:spPr>
          <a:xfrm>
            <a:off x="4023681" y="2"/>
            <a:ext cx="3077577" cy="512196"/>
          </a:xfrm>
          <a:prstGeom prst="rect">
            <a:avLst/>
          </a:prstGeom>
        </p:spPr>
        <p:txBody>
          <a:bodyPr vert="horz" lIns="94878" tIns="47439" rIns="94878" bIns="47439" rtlCol="0"/>
          <a:lstStyle>
            <a:lvl1pPr algn="r">
              <a:defRPr sz="1200"/>
            </a:lvl1pPr>
          </a:lstStyle>
          <a:p>
            <a:fld id="{ACDC545E-DA7A-4A15-AAD9-5994CF4AE525}" type="datetimeFigureOut">
              <a:rPr lang="en-IN" smtClean="0"/>
              <a:pPr/>
              <a:t>19-03-2024</a:t>
            </a:fld>
            <a:endParaRPr lang="en-IN"/>
          </a:p>
        </p:txBody>
      </p:sp>
      <p:sp>
        <p:nvSpPr>
          <p:cNvPr id="4" name="Footer Placeholder 3"/>
          <p:cNvSpPr>
            <a:spLocks noGrp="1"/>
          </p:cNvSpPr>
          <p:nvPr>
            <p:ph type="ftr" sz="quarter" idx="2"/>
          </p:nvPr>
        </p:nvSpPr>
        <p:spPr>
          <a:xfrm>
            <a:off x="3" y="9720104"/>
            <a:ext cx="3077577" cy="512196"/>
          </a:xfrm>
          <a:prstGeom prst="rect">
            <a:avLst/>
          </a:prstGeom>
        </p:spPr>
        <p:txBody>
          <a:bodyPr vert="horz" lIns="94878" tIns="47439" rIns="94878" bIns="47439" rtlCol="0" anchor="b"/>
          <a:lstStyle>
            <a:lvl1pPr algn="l">
              <a:defRPr sz="1200"/>
            </a:lvl1pPr>
          </a:lstStyle>
          <a:p>
            <a:endParaRPr lang="en-IN"/>
          </a:p>
        </p:txBody>
      </p:sp>
      <p:sp>
        <p:nvSpPr>
          <p:cNvPr id="5" name="Slide Number Placeholder 4"/>
          <p:cNvSpPr>
            <a:spLocks noGrp="1"/>
          </p:cNvSpPr>
          <p:nvPr>
            <p:ph type="sldNum" sz="quarter" idx="3"/>
          </p:nvPr>
        </p:nvSpPr>
        <p:spPr>
          <a:xfrm>
            <a:off x="4023681" y="9720104"/>
            <a:ext cx="3077577" cy="512196"/>
          </a:xfrm>
          <a:prstGeom prst="rect">
            <a:avLst/>
          </a:prstGeom>
        </p:spPr>
        <p:txBody>
          <a:bodyPr vert="horz" lIns="94878" tIns="47439" rIns="94878" bIns="47439" rtlCol="0" anchor="b"/>
          <a:lstStyle>
            <a:lvl1pPr algn="r">
              <a:defRPr sz="1200"/>
            </a:lvl1pPr>
          </a:lstStyle>
          <a:p>
            <a:fld id="{57CD690E-D314-491D-87A2-E6542E78FE66}" type="slidenum">
              <a:rPr lang="en-IN" smtClean="0"/>
              <a:pPr/>
              <a:t>‹#›</a:t>
            </a:fld>
            <a:endParaRPr lang="en-IN"/>
          </a:p>
        </p:txBody>
      </p:sp>
    </p:spTree>
    <p:extLst>
      <p:ext uri="{BB962C8B-B14F-4D97-AF65-F5344CB8AC3E}">
        <p14:creationId xmlns:p14="http://schemas.microsoft.com/office/powerpoint/2010/main" val="14996171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511731"/>
          </a:xfrm>
          <a:prstGeom prst="rect">
            <a:avLst/>
          </a:prstGeom>
        </p:spPr>
        <p:txBody>
          <a:bodyPr vert="horz" lIns="106653" tIns="53326" rIns="106653" bIns="53326" rtlCol="0"/>
          <a:lstStyle>
            <a:lvl1pPr algn="l">
              <a:defRPr sz="1300" b="0" i="0">
                <a:latin typeface="Arial" charset="0"/>
              </a:defRPr>
            </a:lvl1pPr>
          </a:lstStyle>
          <a:p>
            <a:endParaRPr lang="en-IN" dirty="0"/>
          </a:p>
        </p:txBody>
      </p:sp>
      <p:sp>
        <p:nvSpPr>
          <p:cNvPr id="3" name="Date Placeholder 2"/>
          <p:cNvSpPr>
            <a:spLocks noGrp="1"/>
          </p:cNvSpPr>
          <p:nvPr>
            <p:ph type="dt" idx="1"/>
          </p:nvPr>
        </p:nvSpPr>
        <p:spPr>
          <a:xfrm>
            <a:off x="4023503" y="0"/>
            <a:ext cx="3077739" cy="511731"/>
          </a:xfrm>
          <a:prstGeom prst="rect">
            <a:avLst/>
          </a:prstGeom>
        </p:spPr>
        <p:txBody>
          <a:bodyPr vert="horz" lIns="106653" tIns="53326" rIns="106653" bIns="53326" rtlCol="0"/>
          <a:lstStyle>
            <a:lvl1pPr algn="r">
              <a:defRPr sz="1300" b="0" i="0">
                <a:latin typeface="Arial" charset="0"/>
              </a:defRPr>
            </a:lvl1pPr>
          </a:lstStyle>
          <a:p>
            <a:fld id="{DECB7AAA-0F85-4370-82BA-27A8ACFFF335}" type="datetimeFigureOut">
              <a:rPr lang="en-IN" smtClean="0"/>
              <a:pPr/>
              <a:t>19-03-2024</a:t>
            </a:fld>
            <a:endParaRPr lang="en-IN" dirty="0"/>
          </a:p>
        </p:txBody>
      </p:sp>
      <p:sp>
        <p:nvSpPr>
          <p:cNvPr id="4" name="Slide Image Placeholder 3"/>
          <p:cNvSpPr>
            <a:spLocks noGrp="1" noRot="1" noChangeAspect="1"/>
          </p:cNvSpPr>
          <p:nvPr>
            <p:ph type="sldImg" idx="2"/>
          </p:nvPr>
        </p:nvSpPr>
        <p:spPr>
          <a:xfrm>
            <a:off x="141288" y="768350"/>
            <a:ext cx="6819900" cy="3836988"/>
          </a:xfrm>
          <a:prstGeom prst="rect">
            <a:avLst/>
          </a:prstGeom>
          <a:noFill/>
          <a:ln w="12700">
            <a:solidFill>
              <a:prstClr val="black"/>
            </a:solidFill>
          </a:ln>
        </p:spPr>
        <p:txBody>
          <a:bodyPr vert="horz" lIns="106653" tIns="53326" rIns="106653" bIns="53326" rtlCol="0" anchor="ctr"/>
          <a:lstStyle/>
          <a:p>
            <a:endParaRPr lang="en-IN" dirty="0"/>
          </a:p>
        </p:txBody>
      </p:sp>
      <p:sp>
        <p:nvSpPr>
          <p:cNvPr id="5" name="Notes Placeholder 4"/>
          <p:cNvSpPr>
            <a:spLocks noGrp="1"/>
          </p:cNvSpPr>
          <p:nvPr>
            <p:ph type="body" sz="quarter" idx="3"/>
          </p:nvPr>
        </p:nvSpPr>
        <p:spPr>
          <a:xfrm>
            <a:off x="710249" y="4861444"/>
            <a:ext cx="5681980" cy="4605576"/>
          </a:xfrm>
          <a:prstGeom prst="rect">
            <a:avLst/>
          </a:prstGeom>
        </p:spPr>
        <p:txBody>
          <a:bodyPr vert="horz" lIns="106653" tIns="53326" rIns="106653" bIns="53326"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6" name="Footer Placeholder 5"/>
          <p:cNvSpPr>
            <a:spLocks noGrp="1"/>
          </p:cNvSpPr>
          <p:nvPr>
            <p:ph type="ftr" sz="quarter" idx="4"/>
          </p:nvPr>
        </p:nvSpPr>
        <p:spPr>
          <a:xfrm>
            <a:off x="0" y="9720040"/>
            <a:ext cx="3077739" cy="511731"/>
          </a:xfrm>
          <a:prstGeom prst="rect">
            <a:avLst/>
          </a:prstGeom>
        </p:spPr>
        <p:txBody>
          <a:bodyPr vert="horz" lIns="106653" tIns="53326" rIns="106653" bIns="53326" rtlCol="0" anchor="b"/>
          <a:lstStyle>
            <a:lvl1pPr algn="l">
              <a:defRPr sz="1300" b="0" i="0">
                <a:latin typeface="Arial" charset="0"/>
              </a:defRPr>
            </a:lvl1pPr>
          </a:lstStyle>
          <a:p>
            <a:endParaRPr lang="en-IN" dirty="0"/>
          </a:p>
        </p:txBody>
      </p:sp>
      <p:sp>
        <p:nvSpPr>
          <p:cNvPr id="7" name="Slide Number Placeholder 6"/>
          <p:cNvSpPr>
            <a:spLocks noGrp="1"/>
          </p:cNvSpPr>
          <p:nvPr>
            <p:ph type="sldNum" sz="quarter" idx="5"/>
          </p:nvPr>
        </p:nvSpPr>
        <p:spPr>
          <a:xfrm>
            <a:off x="4023503" y="9720040"/>
            <a:ext cx="3077739" cy="511731"/>
          </a:xfrm>
          <a:prstGeom prst="rect">
            <a:avLst/>
          </a:prstGeom>
        </p:spPr>
        <p:txBody>
          <a:bodyPr vert="horz" lIns="106653" tIns="53326" rIns="106653" bIns="53326" rtlCol="0" anchor="b"/>
          <a:lstStyle>
            <a:lvl1pPr algn="r">
              <a:defRPr sz="1300" b="0" i="0">
                <a:latin typeface="Arial" charset="0"/>
              </a:defRPr>
            </a:lvl1pPr>
          </a:lstStyle>
          <a:p>
            <a:fld id="{8487F1B0-1452-44DA-9622-8A84B4A15F88}" type="slidenum">
              <a:rPr lang="en-IN" smtClean="0"/>
              <a:pPr/>
              <a:t>‹#›</a:t>
            </a:fld>
            <a:endParaRPr lang="en-IN" dirty="0"/>
          </a:p>
        </p:txBody>
      </p:sp>
    </p:spTree>
    <p:extLst>
      <p:ext uri="{BB962C8B-B14F-4D97-AF65-F5344CB8AC3E}">
        <p14:creationId xmlns:p14="http://schemas.microsoft.com/office/powerpoint/2010/main" val="4037332404"/>
      </p:ext>
    </p:extLst>
  </p:cSld>
  <p:clrMap bg1="lt1" tx1="dk1" bg2="lt2" tx2="dk2" accent1="accent1" accent2="accent2" accent3="accent3" accent4="accent4" accent5="accent5" accent6="accent6" hlink="hlink" folHlink="folHlink"/>
  <p:notesStyle>
    <a:lvl1pPr marL="0" algn="l" defTabSz="914400" rtl="0" eaLnBrk="1" latinLnBrk="0" hangingPunct="1">
      <a:defRPr sz="1200" b="0" i="0" kern="1200">
        <a:solidFill>
          <a:schemeClr val="tx1"/>
        </a:solidFill>
        <a:latin typeface="Arial" charset="0"/>
        <a:ea typeface="+mn-ea"/>
        <a:cs typeface="+mn-cs"/>
      </a:defRPr>
    </a:lvl1pPr>
    <a:lvl2pPr marL="457200" algn="l" defTabSz="914400" rtl="0" eaLnBrk="1" latinLnBrk="0" hangingPunct="1">
      <a:defRPr sz="1200" b="0" i="0" kern="1200">
        <a:solidFill>
          <a:schemeClr val="tx1"/>
        </a:solidFill>
        <a:latin typeface="Arial" charset="0"/>
        <a:ea typeface="+mn-ea"/>
        <a:cs typeface="+mn-cs"/>
      </a:defRPr>
    </a:lvl2pPr>
    <a:lvl3pPr marL="914400" algn="l" defTabSz="914400" rtl="0" eaLnBrk="1" latinLnBrk="0" hangingPunct="1">
      <a:defRPr sz="1200" b="0" i="0" kern="1200">
        <a:solidFill>
          <a:schemeClr val="tx1"/>
        </a:solidFill>
        <a:latin typeface="Arial" charset="0"/>
        <a:ea typeface="+mn-ea"/>
        <a:cs typeface="+mn-cs"/>
      </a:defRPr>
    </a:lvl3pPr>
    <a:lvl4pPr marL="1371600" algn="l" defTabSz="914400" rtl="0" eaLnBrk="1" latinLnBrk="0" hangingPunct="1">
      <a:defRPr sz="1200" b="0" i="0" kern="1200">
        <a:solidFill>
          <a:schemeClr val="tx1"/>
        </a:solidFill>
        <a:latin typeface="Arial" charset="0"/>
        <a:ea typeface="+mn-ea"/>
        <a:cs typeface="+mn-cs"/>
      </a:defRPr>
    </a:lvl4pPr>
    <a:lvl5pPr marL="1828800" algn="l" defTabSz="914400" rtl="0" eaLnBrk="1" latinLnBrk="0" hangingPunct="1">
      <a:defRPr sz="1200" b="0" i="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8487F1B0-1452-44DA-9622-8A84B4A15F88}" type="slidenum">
              <a:rPr lang="en-IN" smtClean="0"/>
              <a:pPr/>
              <a:t>1</a:t>
            </a:fld>
            <a:endParaRPr lang="en-IN" dirty="0"/>
          </a:p>
        </p:txBody>
      </p:sp>
    </p:spTree>
    <p:extLst>
      <p:ext uri="{BB962C8B-B14F-4D97-AF65-F5344CB8AC3E}">
        <p14:creationId xmlns:p14="http://schemas.microsoft.com/office/powerpoint/2010/main" val="9890777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sz="1200" b="0" i="0" kern="1200" dirty="0" smtClean="0">
                <a:solidFill>
                  <a:schemeClr val="tx1"/>
                </a:solidFill>
                <a:effectLst/>
                <a:latin typeface="Arial" charset="0"/>
                <a:ea typeface="+mn-ea"/>
                <a:cs typeface="+mn-cs"/>
              </a:rPr>
              <a:t>The draft Central Electricity Regulatory Commission (Terms and Conditions for Tariff determination from Renewable Energy Sources) Regulations, 2024, present a pivotal opportunity for us to shape the future of renewable energy integration in our state of West Bengal and beyond. IPCL commends the Commission for its foresight in recognizing the need for </a:t>
            </a:r>
            <a:r>
              <a:rPr lang="en-IN" sz="1200" b="1" i="0" kern="1200" dirty="0" smtClean="0">
                <a:solidFill>
                  <a:schemeClr val="tx1"/>
                </a:solidFill>
                <a:effectLst/>
                <a:latin typeface="Arial" charset="0"/>
                <a:ea typeface="+mn-ea"/>
                <a:cs typeface="+mn-cs"/>
              </a:rPr>
              <a:t>proactive measures to address the inherent variability and intermittency of renewable energy projects</a:t>
            </a:r>
            <a:r>
              <a:rPr lang="en-IN" sz="1200" b="0" i="0" kern="1200" dirty="0" smtClean="0">
                <a:solidFill>
                  <a:schemeClr val="tx1"/>
                </a:solidFill>
                <a:effectLst/>
                <a:latin typeface="Arial" charset="0"/>
                <a:ea typeface="+mn-ea"/>
                <a:cs typeface="+mn-cs"/>
              </a:rPr>
              <a:t>.</a:t>
            </a:r>
          </a:p>
          <a:p>
            <a:r>
              <a:rPr lang="en-IN" sz="1200" b="0" i="0" kern="1200" dirty="0" smtClean="0">
                <a:solidFill>
                  <a:schemeClr val="tx1"/>
                </a:solidFill>
                <a:effectLst/>
                <a:latin typeface="Arial" charset="0"/>
                <a:ea typeface="+mn-ea"/>
                <a:cs typeface="+mn-cs"/>
              </a:rPr>
              <a:t>One of the key proposals within the draft regulations is the introduction of a new head under 'O&amp;M Cost' to cover 'Forecasting and Scheduling Cost' for renewable energy projects. This forward-thinking approach acknowledges the challenges posed by the dependency of renewable energy generation on weather conditions. As we all know, fluctuations in renewable energy output can present significant challenges for grid management, leading to increased DSM burden on DISCOMs.</a:t>
            </a:r>
          </a:p>
          <a:p>
            <a:r>
              <a:rPr lang="en-IN" sz="1200" b="0" i="0" kern="1200" dirty="0" smtClean="0">
                <a:solidFill>
                  <a:schemeClr val="tx1"/>
                </a:solidFill>
                <a:effectLst/>
                <a:latin typeface="Arial" charset="0"/>
                <a:ea typeface="+mn-ea"/>
                <a:cs typeface="+mn-cs"/>
              </a:rPr>
              <a:t>By incorporating Forecasting and Scheduling Cost into the tariff structure for renewable energy projects, we have an opportunity to share the operational costs of renewable energy integration more equitably among stakeholders. This not only fosters a sense of fairness but also encourages greater accountability among renewable energy plant operators. By bearing a portion of the DSM burden, renewable energy plants are incentivized to invest in technologies and strategies that enhance grid stability and predictability.</a:t>
            </a:r>
          </a:p>
          <a:p>
            <a:r>
              <a:rPr lang="en-IN" sz="1200" b="0" i="0" kern="1200" dirty="0" smtClean="0">
                <a:solidFill>
                  <a:schemeClr val="tx1"/>
                </a:solidFill>
                <a:effectLst/>
                <a:latin typeface="Arial" charset="0"/>
                <a:ea typeface="+mn-ea"/>
                <a:cs typeface="+mn-cs"/>
              </a:rPr>
              <a:t>Moreover, by aligning generation more closely with demand patterns, we can enhance grid reliability and ensure a more efficient allocation of resources. This benefits not only the grid operators but also consumers, who rely on a stable and affordable energy supply.</a:t>
            </a:r>
          </a:p>
          <a:p>
            <a:r>
              <a:rPr lang="en-IN" sz="1200" b="0" i="0" kern="1200" dirty="0" smtClean="0">
                <a:solidFill>
                  <a:schemeClr val="tx1"/>
                </a:solidFill>
                <a:effectLst/>
                <a:latin typeface="Arial" charset="0"/>
                <a:ea typeface="+mn-ea"/>
                <a:cs typeface="+mn-cs"/>
              </a:rPr>
              <a:t>In conclusion, IPCL wholeheartedly supports the proposed regulations and believes that they represent a significant step forward in our collective journey towards a more sustainable and resilient energy future. By embracing innovation, collaboration, and forward-thinking policies, we can unlock the full potential of renewable energy and build a brighter tomorrow for generations to come.</a:t>
            </a:r>
          </a:p>
          <a:p>
            <a:r>
              <a:rPr lang="en-IN" sz="1200" b="0" i="0" kern="1200" dirty="0" smtClean="0">
                <a:solidFill>
                  <a:schemeClr val="tx1"/>
                </a:solidFill>
                <a:effectLst/>
                <a:latin typeface="Arial" charset="0"/>
                <a:ea typeface="+mn-ea"/>
                <a:cs typeface="+mn-cs"/>
              </a:rPr>
              <a:t>Thank you.</a:t>
            </a:r>
          </a:p>
        </p:txBody>
      </p:sp>
      <p:sp>
        <p:nvSpPr>
          <p:cNvPr id="4" name="Slide Number Placeholder 3"/>
          <p:cNvSpPr>
            <a:spLocks noGrp="1"/>
          </p:cNvSpPr>
          <p:nvPr>
            <p:ph type="sldNum" sz="quarter" idx="10"/>
          </p:nvPr>
        </p:nvSpPr>
        <p:spPr/>
        <p:txBody>
          <a:bodyPr/>
          <a:lstStyle/>
          <a:p>
            <a:fld id="{8487F1B0-1452-44DA-9622-8A84B4A15F88}" type="slidenum">
              <a:rPr lang="en-IN" smtClean="0"/>
              <a:pPr/>
              <a:t>2</a:t>
            </a:fld>
            <a:endParaRPr lang="en-IN" dirty="0"/>
          </a:p>
        </p:txBody>
      </p:sp>
    </p:spTree>
    <p:extLst>
      <p:ext uri="{BB962C8B-B14F-4D97-AF65-F5344CB8AC3E}">
        <p14:creationId xmlns:p14="http://schemas.microsoft.com/office/powerpoint/2010/main" val="36584403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922"/>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142" indent="0" algn="ctr">
              <a:buNone/>
              <a:defRPr>
                <a:solidFill>
                  <a:schemeClr val="tx1">
                    <a:tint val="75000"/>
                  </a:schemeClr>
                </a:solidFill>
              </a:defRPr>
            </a:lvl2pPr>
            <a:lvl3pPr marL="914286" indent="0" algn="ctr">
              <a:buNone/>
              <a:defRPr>
                <a:solidFill>
                  <a:schemeClr val="tx1">
                    <a:tint val="75000"/>
                  </a:schemeClr>
                </a:solidFill>
              </a:defRPr>
            </a:lvl3pPr>
            <a:lvl4pPr marL="1371428" indent="0" algn="ctr">
              <a:buNone/>
              <a:defRPr>
                <a:solidFill>
                  <a:schemeClr val="tx1">
                    <a:tint val="75000"/>
                  </a:schemeClr>
                </a:solidFill>
              </a:defRPr>
            </a:lvl4pPr>
            <a:lvl5pPr marL="1828571" indent="0" algn="ctr">
              <a:buNone/>
              <a:defRPr>
                <a:solidFill>
                  <a:schemeClr val="tx1">
                    <a:tint val="75000"/>
                  </a:schemeClr>
                </a:solidFill>
              </a:defRPr>
            </a:lvl5pPr>
            <a:lvl6pPr marL="2285714" indent="0" algn="ctr">
              <a:buNone/>
              <a:defRPr>
                <a:solidFill>
                  <a:schemeClr val="tx1">
                    <a:tint val="75000"/>
                  </a:schemeClr>
                </a:solidFill>
              </a:defRPr>
            </a:lvl6pPr>
            <a:lvl7pPr marL="2742857" indent="0" algn="ctr">
              <a:buNone/>
              <a:defRPr>
                <a:solidFill>
                  <a:schemeClr val="tx1">
                    <a:tint val="75000"/>
                  </a:schemeClr>
                </a:solidFill>
              </a:defRPr>
            </a:lvl7pPr>
            <a:lvl8pPr marL="3200000" indent="0" algn="ctr">
              <a:buNone/>
              <a:defRPr>
                <a:solidFill>
                  <a:schemeClr val="tx1">
                    <a:tint val="75000"/>
                  </a:schemeClr>
                </a:solidFill>
              </a:defRPr>
            </a:lvl8pPr>
            <a:lvl9pPr marL="3657143"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59310D6-22AB-4E7A-B8B6-09225FD047BE}" type="datetimeFigureOut">
              <a:rPr lang="en-US" smtClean="0">
                <a:solidFill>
                  <a:prstClr val="black">
                    <a:tint val="75000"/>
                  </a:prstClr>
                </a:solidFill>
              </a:rPr>
              <a:pPr/>
              <a:t>3/19/2024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C1ADF71F-BF98-4FFC-8390-FC0C16D6EFED}"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9617441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59310D6-22AB-4E7A-B8B6-09225FD047BE}" type="datetimeFigureOut">
              <a:rPr lang="en-US" smtClean="0">
                <a:solidFill>
                  <a:prstClr val="black">
                    <a:tint val="75000"/>
                  </a:prstClr>
                </a:solidFill>
              </a:rPr>
              <a:pPr/>
              <a:t>3/19/2024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C1ADF71F-BF98-4FFC-8390-FC0C16D6EFED}"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0129337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5"/>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1" y="205985"/>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59310D6-22AB-4E7A-B8B6-09225FD047BE}" type="datetimeFigureOut">
              <a:rPr lang="en-US" smtClean="0">
                <a:solidFill>
                  <a:prstClr val="black">
                    <a:tint val="75000"/>
                  </a:prstClr>
                </a:solidFill>
              </a:rPr>
              <a:pPr/>
              <a:t>3/19/2024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C1ADF71F-BF98-4FFC-8390-FC0C16D6EFED}"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2278655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59310D6-22AB-4E7A-B8B6-09225FD047BE}" type="datetimeFigureOut">
              <a:rPr lang="en-US" smtClean="0">
                <a:solidFill>
                  <a:prstClr val="black">
                    <a:tint val="75000"/>
                  </a:prstClr>
                </a:solidFill>
              </a:rPr>
              <a:pPr/>
              <a:t>3/19/2024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C1ADF71F-BF98-4FFC-8390-FC0C16D6EFED}"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0305417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8"/>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142" indent="0">
              <a:buNone/>
              <a:defRPr sz="1800">
                <a:solidFill>
                  <a:schemeClr val="tx1">
                    <a:tint val="75000"/>
                  </a:schemeClr>
                </a:solidFill>
              </a:defRPr>
            </a:lvl2pPr>
            <a:lvl3pPr marL="914286" indent="0">
              <a:buNone/>
              <a:defRPr sz="1600">
                <a:solidFill>
                  <a:schemeClr val="tx1">
                    <a:tint val="75000"/>
                  </a:schemeClr>
                </a:solidFill>
              </a:defRPr>
            </a:lvl3pPr>
            <a:lvl4pPr marL="1371428" indent="0">
              <a:buNone/>
              <a:defRPr sz="1400">
                <a:solidFill>
                  <a:schemeClr val="tx1">
                    <a:tint val="75000"/>
                  </a:schemeClr>
                </a:solidFill>
              </a:defRPr>
            </a:lvl4pPr>
            <a:lvl5pPr marL="1828571" indent="0">
              <a:buNone/>
              <a:defRPr sz="1400">
                <a:solidFill>
                  <a:schemeClr val="tx1">
                    <a:tint val="75000"/>
                  </a:schemeClr>
                </a:solidFill>
              </a:defRPr>
            </a:lvl5pPr>
            <a:lvl6pPr marL="2285714" indent="0">
              <a:buNone/>
              <a:defRPr sz="1400">
                <a:solidFill>
                  <a:schemeClr val="tx1">
                    <a:tint val="75000"/>
                  </a:schemeClr>
                </a:solidFill>
              </a:defRPr>
            </a:lvl6pPr>
            <a:lvl7pPr marL="2742857" indent="0">
              <a:buNone/>
              <a:defRPr sz="1400">
                <a:solidFill>
                  <a:schemeClr val="tx1">
                    <a:tint val="75000"/>
                  </a:schemeClr>
                </a:solidFill>
              </a:defRPr>
            </a:lvl7pPr>
            <a:lvl8pPr marL="3200000" indent="0">
              <a:buNone/>
              <a:defRPr sz="1400">
                <a:solidFill>
                  <a:schemeClr val="tx1">
                    <a:tint val="75000"/>
                  </a:schemeClr>
                </a:solidFill>
              </a:defRPr>
            </a:lvl8pPr>
            <a:lvl9pPr marL="3657143"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59310D6-22AB-4E7A-B8B6-09225FD047BE}" type="datetimeFigureOut">
              <a:rPr lang="en-US" smtClean="0">
                <a:solidFill>
                  <a:prstClr val="black">
                    <a:tint val="75000"/>
                  </a:prstClr>
                </a:solidFill>
              </a:rPr>
              <a:pPr/>
              <a:t>3/19/2024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C1ADF71F-BF98-4FFC-8390-FC0C16D6EFED}"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883414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1"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59310D6-22AB-4E7A-B8B6-09225FD047BE}" type="datetimeFigureOut">
              <a:rPr lang="en-US" smtClean="0">
                <a:solidFill>
                  <a:prstClr val="black">
                    <a:tint val="75000"/>
                  </a:prstClr>
                </a:solidFill>
              </a:rPr>
              <a:pPr/>
              <a:t>3/19/2024</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C1ADF71F-BF98-4FFC-8390-FC0C16D6EFED}"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6968097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142" indent="0">
              <a:buNone/>
              <a:defRPr sz="2000" b="1"/>
            </a:lvl2pPr>
            <a:lvl3pPr marL="914286" indent="0">
              <a:buNone/>
              <a:defRPr sz="1800" b="1"/>
            </a:lvl3pPr>
            <a:lvl4pPr marL="1371428" indent="0">
              <a:buNone/>
              <a:defRPr sz="1600" b="1"/>
            </a:lvl4pPr>
            <a:lvl5pPr marL="1828571" indent="0">
              <a:buNone/>
              <a:defRPr sz="1600" b="1"/>
            </a:lvl5pPr>
            <a:lvl6pPr marL="2285714" indent="0">
              <a:buNone/>
              <a:defRPr sz="1600" b="1"/>
            </a:lvl6pPr>
            <a:lvl7pPr marL="2742857" indent="0">
              <a:buNone/>
              <a:defRPr sz="1600" b="1"/>
            </a:lvl7pPr>
            <a:lvl8pPr marL="3200000" indent="0">
              <a:buNone/>
              <a:defRPr sz="1600" b="1"/>
            </a:lvl8pPr>
            <a:lvl9pPr marL="3657143"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7"/>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5" y="1151335"/>
            <a:ext cx="4041775" cy="479822"/>
          </a:xfrm>
        </p:spPr>
        <p:txBody>
          <a:bodyPr anchor="b"/>
          <a:lstStyle>
            <a:lvl1pPr marL="0" indent="0">
              <a:buNone/>
              <a:defRPr sz="2400" b="1"/>
            </a:lvl1pPr>
            <a:lvl2pPr marL="457142" indent="0">
              <a:buNone/>
              <a:defRPr sz="2000" b="1"/>
            </a:lvl2pPr>
            <a:lvl3pPr marL="914286" indent="0">
              <a:buNone/>
              <a:defRPr sz="1800" b="1"/>
            </a:lvl3pPr>
            <a:lvl4pPr marL="1371428" indent="0">
              <a:buNone/>
              <a:defRPr sz="1600" b="1"/>
            </a:lvl4pPr>
            <a:lvl5pPr marL="1828571" indent="0">
              <a:buNone/>
              <a:defRPr sz="1600" b="1"/>
            </a:lvl5pPr>
            <a:lvl6pPr marL="2285714" indent="0">
              <a:buNone/>
              <a:defRPr sz="1600" b="1"/>
            </a:lvl6pPr>
            <a:lvl7pPr marL="2742857" indent="0">
              <a:buNone/>
              <a:defRPr sz="1600" b="1"/>
            </a:lvl7pPr>
            <a:lvl8pPr marL="3200000" indent="0">
              <a:buNone/>
              <a:defRPr sz="1600" b="1"/>
            </a:lvl8pPr>
            <a:lvl9pPr marL="3657143"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5" y="1631157"/>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59310D6-22AB-4E7A-B8B6-09225FD047BE}" type="datetimeFigureOut">
              <a:rPr lang="en-US" smtClean="0">
                <a:solidFill>
                  <a:prstClr val="black">
                    <a:tint val="75000"/>
                  </a:prstClr>
                </a:solidFill>
              </a:rPr>
              <a:pPr/>
              <a:t>3/19/2024</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C1ADF71F-BF98-4FFC-8390-FC0C16D6EFED}"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9009932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 y="93360"/>
            <a:ext cx="9144000" cy="5050141"/>
          </a:xfrm>
          <a:prstGeom prst="rect">
            <a:avLst/>
          </a:prstGeom>
        </p:spPr>
      </p:pic>
      <p:sp>
        <p:nvSpPr>
          <p:cNvPr id="2" name="Title 1"/>
          <p:cNvSpPr>
            <a:spLocks noGrp="1"/>
          </p:cNvSpPr>
          <p:nvPr>
            <p:ph type="title"/>
          </p:nvPr>
        </p:nvSpPr>
        <p:spPr>
          <a:xfrm>
            <a:off x="915947" y="93360"/>
            <a:ext cx="6741159" cy="369332"/>
          </a:xfrm>
        </p:spPr>
        <p:txBody>
          <a:bodyPr wrap="square" lIns="0" tIns="0" rIns="0" bIns="0">
            <a:spAutoFit/>
          </a:bodyPr>
          <a:lstStyle>
            <a:lvl1pPr algn="l">
              <a:defRPr sz="2400" b="1"/>
            </a:lvl1pPr>
          </a:lstStyle>
          <a:p>
            <a:r>
              <a:rPr lang="en-US" dirty="0"/>
              <a:t>Click to edit Master title style</a:t>
            </a:r>
          </a:p>
        </p:txBody>
      </p:sp>
      <p:sp>
        <p:nvSpPr>
          <p:cNvPr id="8" name="TextBox 7"/>
          <p:cNvSpPr txBox="1"/>
          <p:nvPr userDrawn="1"/>
        </p:nvSpPr>
        <p:spPr>
          <a:xfrm>
            <a:off x="238542" y="246490"/>
            <a:ext cx="318052" cy="123111"/>
          </a:xfrm>
          <a:prstGeom prst="rect">
            <a:avLst/>
          </a:prstGeom>
          <a:noFill/>
        </p:spPr>
        <p:txBody>
          <a:bodyPr wrap="square" lIns="0" tIns="0" rIns="0" bIns="0" rtlCol="0">
            <a:spAutoFit/>
          </a:bodyPr>
          <a:lstStyle/>
          <a:p>
            <a:pPr algn="ctr" defTabSz="914286"/>
            <a:fld id="{F19F2613-C8C3-4043-96BA-0C26E1A024DE}" type="slidenum">
              <a:rPr lang="en-US" sz="800">
                <a:solidFill>
                  <a:srgbClr val="FFFFFF"/>
                </a:solidFill>
              </a:rPr>
              <a:pPr algn="ctr" defTabSz="914286"/>
              <a:t>‹#›</a:t>
            </a:fld>
            <a:endParaRPr lang="en-US" sz="800" dirty="0">
              <a:solidFill>
                <a:srgbClr val="FFFFFF"/>
              </a:solidFill>
            </a:endParaRPr>
          </a:p>
        </p:txBody>
      </p:sp>
    </p:spTree>
    <p:extLst>
      <p:ext uri="{BB962C8B-B14F-4D97-AF65-F5344CB8AC3E}">
        <p14:creationId xmlns:p14="http://schemas.microsoft.com/office/powerpoint/2010/main" val="27454007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9310D6-22AB-4E7A-B8B6-09225FD047BE}" type="datetimeFigureOut">
              <a:rPr lang="en-US" smtClean="0">
                <a:solidFill>
                  <a:prstClr val="black">
                    <a:tint val="75000"/>
                  </a:prstClr>
                </a:solidFill>
              </a:rPr>
              <a:pPr/>
              <a:t>3/19/2024</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C1ADF71F-BF98-4FFC-8390-FC0C16D6EFED}"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0874144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5"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92"/>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5" y="1076330"/>
            <a:ext cx="3008313" cy="3518297"/>
          </a:xfrm>
        </p:spPr>
        <p:txBody>
          <a:bodyPr/>
          <a:lstStyle>
            <a:lvl1pPr marL="0" indent="0">
              <a:buNone/>
              <a:defRPr sz="1400"/>
            </a:lvl1pPr>
            <a:lvl2pPr marL="457142" indent="0">
              <a:buNone/>
              <a:defRPr sz="1200"/>
            </a:lvl2pPr>
            <a:lvl3pPr marL="914286" indent="0">
              <a:buNone/>
              <a:defRPr sz="1000"/>
            </a:lvl3pPr>
            <a:lvl4pPr marL="1371428" indent="0">
              <a:buNone/>
              <a:defRPr sz="900"/>
            </a:lvl4pPr>
            <a:lvl5pPr marL="1828571" indent="0">
              <a:buNone/>
              <a:defRPr sz="900"/>
            </a:lvl5pPr>
            <a:lvl6pPr marL="2285714" indent="0">
              <a:buNone/>
              <a:defRPr sz="900"/>
            </a:lvl6pPr>
            <a:lvl7pPr marL="2742857" indent="0">
              <a:buNone/>
              <a:defRPr sz="900"/>
            </a:lvl7pPr>
            <a:lvl8pPr marL="3200000" indent="0">
              <a:buNone/>
              <a:defRPr sz="900"/>
            </a:lvl8pPr>
            <a:lvl9pPr marL="3657143"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59310D6-22AB-4E7A-B8B6-09225FD047BE}" type="datetimeFigureOut">
              <a:rPr lang="en-US" smtClean="0">
                <a:solidFill>
                  <a:prstClr val="black">
                    <a:tint val="75000"/>
                  </a:prstClr>
                </a:solidFill>
              </a:rPr>
              <a:pPr/>
              <a:t>3/19/2024</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C1ADF71F-BF98-4FFC-8390-FC0C16D6EFED}"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4504629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2"/>
            <a:ext cx="5486400" cy="3086100"/>
          </a:xfrm>
        </p:spPr>
        <p:txBody>
          <a:bodyPr/>
          <a:lstStyle>
            <a:lvl1pPr marL="0" indent="0">
              <a:buNone/>
              <a:defRPr sz="3200"/>
            </a:lvl1pPr>
            <a:lvl2pPr marL="457142" indent="0">
              <a:buNone/>
              <a:defRPr sz="2800"/>
            </a:lvl2pPr>
            <a:lvl3pPr marL="914286" indent="0">
              <a:buNone/>
              <a:defRPr sz="2400"/>
            </a:lvl3pPr>
            <a:lvl4pPr marL="1371428" indent="0">
              <a:buNone/>
              <a:defRPr sz="2000"/>
            </a:lvl4pPr>
            <a:lvl5pPr marL="1828571" indent="0">
              <a:buNone/>
              <a:defRPr sz="2000"/>
            </a:lvl5pPr>
            <a:lvl6pPr marL="2285714" indent="0">
              <a:buNone/>
              <a:defRPr sz="2000"/>
            </a:lvl6pPr>
            <a:lvl7pPr marL="2742857" indent="0">
              <a:buNone/>
              <a:defRPr sz="2000"/>
            </a:lvl7pPr>
            <a:lvl8pPr marL="3200000" indent="0">
              <a:buNone/>
              <a:defRPr sz="2000"/>
            </a:lvl8pPr>
            <a:lvl9pPr marL="3657143" indent="0">
              <a:buNone/>
              <a:defRPr sz="2000"/>
            </a:lvl9pPr>
          </a:lstStyle>
          <a:p>
            <a:endParaRPr lang="en-US" dirty="0"/>
          </a:p>
        </p:txBody>
      </p:sp>
      <p:sp>
        <p:nvSpPr>
          <p:cNvPr id="4" name="Text Placeholder 3"/>
          <p:cNvSpPr>
            <a:spLocks noGrp="1"/>
          </p:cNvSpPr>
          <p:nvPr>
            <p:ph type="body" sz="half" idx="2"/>
          </p:nvPr>
        </p:nvSpPr>
        <p:spPr>
          <a:xfrm>
            <a:off x="1792288" y="4025648"/>
            <a:ext cx="5486400" cy="603647"/>
          </a:xfrm>
        </p:spPr>
        <p:txBody>
          <a:bodyPr/>
          <a:lstStyle>
            <a:lvl1pPr marL="0" indent="0">
              <a:buNone/>
              <a:defRPr sz="1400"/>
            </a:lvl1pPr>
            <a:lvl2pPr marL="457142" indent="0">
              <a:buNone/>
              <a:defRPr sz="1200"/>
            </a:lvl2pPr>
            <a:lvl3pPr marL="914286" indent="0">
              <a:buNone/>
              <a:defRPr sz="1000"/>
            </a:lvl3pPr>
            <a:lvl4pPr marL="1371428" indent="0">
              <a:buNone/>
              <a:defRPr sz="900"/>
            </a:lvl4pPr>
            <a:lvl5pPr marL="1828571" indent="0">
              <a:buNone/>
              <a:defRPr sz="900"/>
            </a:lvl5pPr>
            <a:lvl6pPr marL="2285714" indent="0">
              <a:buNone/>
              <a:defRPr sz="900"/>
            </a:lvl6pPr>
            <a:lvl7pPr marL="2742857" indent="0">
              <a:buNone/>
              <a:defRPr sz="900"/>
            </a:lvl7pPr>
            <a:lvl8pPr marL="3200000" indent="0">
              <a:buNone/>
              <a:defRPr sz="900"/>
            </a:lvl8pPr>
            <a:lvl9pPr marL="3657143"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59310D6-22AB-4E7A-B8B6-09225FD047BE}" type="datetimeFigureOut">
              <a:rPr lang="en-US" smtClean="0">
                <a:solidFill>
                  <a:prstClr val="black">
                    <a:tint val="75000"/>
                  </a:prstClr>
                </a:solidFill>
              </a:rPr>
              <a:pPr/>
              <a:t>3/19/2024</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C1ADF71F-BF98-4FFC-8390-FC0C16D6EFED}"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0581235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1" y="205979"/>
            <a:ext cx="8229600" cy="857250"/>
          </a:xfrm>
          <a:prstGeom prst="rect">
            <a:avLst/>
          </a:prstGeom>
        </p:spPr>
        <p:txBody>
          <a:bodyPr vert="horz" lIns="91431" tIns="45715" rIns="91431" bIns="45715" rtlCol="0" anchor="ctr">
            <a:normAutofit/>
          </a:bodyPr>
          <a:lstStyle/>
          <a:p>
            <a:r>
              <a:rPr lang="en-US"/>
              <a:t>Click to edit Master title style</a:t>
            </a:r>
          </a:p>
        </p:txBody>
      </p:sp>
      <p:sp>
        <p:nvSpPr>
          <p:cNvPr id="3" name="Text Placeholder 2"/>
          <p:cNvSpPr>
            <a:spLocks noGrp="1"/>
          </p:cNvSpPr>
          <p:nvPr>
            <p:ph type="body" idx="1"/>
          </p:nvPr>
        </p:nvSpPr>
        <p:spPr>
          <a:xfrm>
            <a:off x="457201" y="1200151"/>
            <a:ext cx="8229600" cy="3394472"/>
          </a:xfrm>
          <a:prstGeom prst="rect">
            <a:avLst/>
          </a:prstGeom>
        </p:spPr>
        <p:txBody>
          <a:bodyPr vert="horz" lIns="91431" tIns="45715" rIns="91431" bIns="45715"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75"/>
            <a:ext cx="2133600" cy="273844"/>
          </a:xfrm>
          <a:prstGeom prst="rect">
            <a:avLst/>
          </a:prstGeom>
        </p:spPr>
        <p:txBody>
          <a:bodyPr vert="horz" lIns="91431" tIns="45715" rIns="91431" bIns="45715" rtlCol="0" anchor="ctr"/>
          <a:lstStyle>
            <a:lvl1pPr algn="l">
              <a:defRPr sz="1200">
                <a:solidFill>
                  <a:schemeClr val="tx1">
                    <a:tint val="75000"/>
                  </a:schemeClr>
                </a:solidFill>
              </a:defRPr>
            </a:lvl1pPr>
          </a:lstStyle>
          <a:p>
            <a:pPr defTabSz="914286"/>
            <a:fld id="{E59310D6-22AB-4E7A-B8B6-09225FD047BE}" type="datetimeFigureOut">
              <a:rPr lang="en-US" smtClean="0">
                <a:solidFill>
                  <a:prstClr val="black">
                    <a:tint val="75000"/>
                  </a:prstClr>
                </a:solidFill>
              </a:rPr>
              <a:pPr defTabSz="914286"/>
              <a:t>3/19/2024</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1" y="4767275"/>
            <a:ext cx="2895600" cy="273844"/>
          </a:xfrm>
          <a:prstGeom prst="rect">
            <a:avLst/>
          </a:prstGeom>
        </p:spPr>
        <p:txBody>
          <a:bodyPr vert="horz" lIns="91431" tIns="45715" rIns="91431" bIns="45715" rtlCol="0" anchor="ctr"/>
          <a:lstStyle>
            <a:lvl1pPr algn="ctr">
              <a:defRPr sz="1200">
                <a:solidFill>
                  <a:schemeClr val="tx1">
                    <a:tint val="75000"/>
                  </a:schemeClr>
                </a:solidFill>
              </a:defRPr>
            </a:lvl1pPr>
          </a:lstStyle>
          <a:p>
            <a:pPr defTabSz="914286"/>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1" y="4767275"/>
            <a:ext cx="2133600" cy="273844"/>
          </a:xfrm>
          <a:prstGeom prst="rect">
            <a:avLst/>
          </a:prstGeom>
        </p:spPr>
        <p:txBody>
          <a:bodyPr vert="horz" lIns="91431" tIns="45715" rIns="91431" bIns="45715" rtlCol="0" anchor="ctr"/>
          <a:lstStyle>
            <a:lvl1pPr algn="r">
              <a:defRPr sz="1200">
                <a:solidFill>
                  <a:schemeClr val="tx1">
                    <a:tint val="75000"/>
                  </a:schemeClr>
                </a:solidFill>
              </a:defRPr>
            </a:lvl1pPr>
          </a:lstStyle>
          <a:p>
            <a:pPr defTabSz="914286"/>
            <a:fld id="{C1ADF71F-BF98-4FFC-8390-FC0C16D6EFED}" type="slidenum">
              <a:rPr lang="en-US" smtClean="0">
                <a:solidFill>
                  <a:prstClr val="black">
                    <a:tint val="75000"/>
                  </a:prstClr>
                </a:solidFill>
              </a:rPr>
              <a:pPr defTabSz="914286"/>
              <a:t>‹#›</a:t>
            </a:fld>
            <a:endParaRPr lang="en-US" dirty="0">
              <a:solidFill>
                <a:prstClr val="black">
                  <a:tint val="75000"/>
                </a:prstClr>
              </a:solidFill>
            </a:endParaRPr>
          </a:p>
        </p:txBody>
      </p:sp>
    </p:spTree>
    <p:extLst>
      <p:ext uri="{BB962C8B-B14F-4D97-AF65-F5344CB8AC3E}">
        <p14:creationId xmlns:p14="http://schemas.microsoft.com/office/powerpoint/2010/main" val="2296981658"/>
      </p:ext>
    </p:extLst>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ctr" defTabSz="914286" rtl="0" eaLnBrk="1" latinLnBrk="0" hangingPunct="1">
        <a:spcBef>
          <a:spcPct val="0"/>
        </a:spcBef>
        <a:buNone/>
        <a:defRPr sz="4400" kern="1200">
          <a:solidFill>
            <a:schemeClr val="tx1"/>
          </a:solidFill>
          <a:latin typeface="+mj-lt"/>
          <a:ea typeface="+mj-ea"/>
          <a:cs typeface="+mj-cs"/>
        </a:defRPr>
      </a:lvl1pPr>
    </p:titleStyle>
    <p:bodyStyle>
      <a:lvl1pPr marL="342857" indent="-342857" algn="l" defTabSz="914286"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858" indent="-285714" algn="l" defTabSz="914286"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858" indent="-228572" algn="l" defTabSz="914286"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000" indent="-228572" algn="l" defTabSz="914286"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143" indent="-228572" algn="l" defTabSz="914286"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285" indent="-228572" algn="l" defTabSz="914286"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428" indent="-228572" algn="l" defTabSz="914286"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571" indent="-228572" algn="l" defTabSz="914286"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714" indent="-228572" algn="l" defTabSz="914286"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286" rtl="0" eaLnBrk="1" latinLnBrk="0" hangingPunct="1">
        <a:defRPr sz="1800" kern="1200">
          <a:solidFill>
            <a:schemeClr val="tx1"/>
          </a:solidFill>
          <a:latin typeface="+mn-lt"/>
          <a:ea typeface="+mn-ea"/>
          <a:cs typeface="+mn-cs"/>
        </a:defRPr>
      </a:lvl1pPr>
      <a:lvl2pPr marL="457142" algn="l" defTabSz="914286" rtl="0" eaLnBrk="1" latinLnBrk="0" hangingPunct="1">
        <a:defRPr sz="1800" kern="1200">
          <a:solidFill>
            <a:schemeClr val="tx1"/>
          </a:solidFill>
          <a:latin typeface="+mn-lt"/>
          <a:ea typeface="+mn-ea"/>
          <a:cs typeface="+mn-cs"/>
        </a:defRPr>
      </a:lvl2pPr>
      <a:lvl3pPr marL="914286" algn="l" defTabSz="914286" rtl="0" eaLnBrk="1" latinLnBrk="0" hangingPunct="1">
        <a:defRPr sz="1800" kern="1200">
          <a:solidFill>
            <a:schemeClr val="tx1"/>
          </a:solidFill>
          <a:latin typeface="+mn-lt"/>
          <a:ea typeface="+mn-ea"/>
          <a:cs typeface="+mn-cs"/>
        </a:defRPr>
      </a:lvl3pPr>
      <a:lvl4pPr marL="1371428" algn="l" defTabSz="914286" rtl="0" eaLnBrk="1" latinLnBrk="0" hangingPunct="1">
        <a:defRPr sz="1800" kern="1200">
          <a:solidFill>
            <a:schemeClr val="tx1"/>
          </a:solidFill>
          <a:latin typeface="+mn-lt"/>
          <a:ea typeface="+mn-ea"/>
          <a:cs typeface="+mn-cs"/>
        </a:defRPr>
      </a:lvl4pPr>
      <a:lvl5pPr marL="1828571" algn="l" defTabSz="914286" rtl="0" eaLnBrk="1" latinLnBrk="0" hangingPunct="1">
        <a:defRPr sz="1800" kern="1200">
          <a:solidFill>
            <a:schemeClr val="tx1"/>
          </a:solidFill>
          <a:latin typeface="+mn-lt"/>
          <a:ea typeface="+mn-ea"/>
          <a:cs typeface="+mn-cs"/>
        </a:defRPr>
      </a:lvl5pPr>
      <a:lvl6pPr marL="2285714" algn="l" defTabSz="914286" rtl="0" eaLnBrk="1" latinLnBrk="0" hangingPunct="1">
        <a:defRPr sz="1800" kern="1200">
          <a:solidFill>
            <a:schemeClr val="tx1"/>
          </a:solidFill>
          <a:latin typeface="+mn-lt"/>
          <a:ea typeface="+mn-ea"/>
          <a:cs typeface="+mn-cs"/>
        </a:defRPr>
      </a:lvl6pPr>
      <a:lvl7pPr marL="2742857" algn="l" defTabSz="914286" rtl="0" eaLnBrk="1" latinLnBrk="0" hangingPunct="1">
        <a:defRPr sz="1800" kern="1200">
          <a:solidFill>
            <a:schemeClr val="tx1"/>
          </a:solidFill>
          <a:latin typeface="+mn-lt"/>
          <a:ea typeface="+mn-ea"/>
          <a:cs typeface="+mn-cs"/>
        </a:defRPr>
      </a:lvl7pPr>
      <a:lvl8pPr marL="3200000" algn="l" defTabSz="914286" rtl="0" eaLnBrk="1" latinLnBrk="0" hangingPunct="1">
        <a:defRPr sz="1800" kern="1200">
          <a:solidFill>
            <a:schemeClr val="tx1"/>
          </a:solidFill>
          <a:latin typeface="+mn-lt"/>
          <a:ea typeface="+mn-ea"/>
          <a:cs typeface="+mn-cs"/>
        </a:defRPr>
      </a:lvl8pPr>
      <a:lvl9pPr marL="3657143" algn="l" defTabSz="914286"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98581" y="792703"/>
            <a:ext cx="8584162" cy="923330"/>
          </a:xfrm>
          <a:prstGeom prst="rect">
            <a:avLst/>
          </a:prstGeom>
          <a:solidFill>
            <a:schemeClr val="tx2">
              <a:lumMod val="75000"/>
            </a:schemeClr>
          </a:solidFill>
        </p:spPr>
        <p:txBody>
          <a:bodyPr wrap="square" rtlCol="0">
            <a:spAutoFit/>
          </a:bodyPr>
          <a:lstStyle/>
          <a:p>
            <a:pPr algn="just"/>
            <a:r>
              <a:rPr lang="en-IN" b="1" dirty="0">
                <a:solidFill>
                  <a:schemeClr val="bg1"/>
                </a:solidFill>
                <a:latin typeface="Times New Roman" pitchFamily="18" charset="0"/>
                <a:cs typeface="Times New Roman" pitchFamily="18" charset="0"/>
              </a:rPr>
              <a:t>Comments on Draft Central Electricity Regulatory Commission (Terms and Conditions for Tariff determination from Renewable Energy Sources) Regulations, </a:t>
            </a:r>
            <a:r>
              <a:rPr lang="en-IN" b="1" dirty="0" smtClean="0">
                <a:solidFill>
                  <a:schemeClr val="bg1"/>
                </a:solidFill>
                <a:latin typeface="Times New Roman" pitchFamily="18" charset="0"/>
                <a:cs typeface="Times New Roman" pitchFamily="18" charset="0"/>
              </a:rPr>
              <a:t>2024</a:t>
            </a:r>
            <a:endParaRPr lang="en-IN" dirty="0">
              <a:solidFill>
                <a:schemeClr val="bg1"/>
              </a:solidFill>
              <a:latin typeface="Times New Roman" pitchFamily="18" charset="0"/>
              <a:cs typeface="Times New Roman" pitchFamily="18" charset="0"/>
            </a:endParaRPr>
          </a:p>
        </p:txBody>
      </p:sp>
      <p:sp>
        <p:nvSpPr>
          <p:cNvPr id="5" name="TextBox 4"/>
          <p:cNvSpPr txBox="1"/>
          <p:nvPr/>
        </p:nvSpPr>
        <p:spPr>
          <a:xfrm>
            <a:off x="298581" y="2220686"/>
            <a:ext cx="8584162" cy="1477328"/>
          </a:xfrm>
          <a:prstGeom prst="rect">
            <a:avLst/>
          </a:prstGeom>
          <a:solidFill>
            <a:schemeClr val="accent1">
              <a:lumMod val="40000"/>
              <a:lumOff val="60000"/>
            </a:schemeClr>
          </a:solidFill>
        </p:spPr>
        <p:txBody>
          <a:bodyPr wrap="square" rtlCol="0">
            <a:spAutoFit/>
          </a:bodyPr>
          <a:lstStyle/>
          <a:p>
            <a:pPr algn="just"/>
            <a:r>
              <a:rPr lang="en-IN" dirty="0" smtClean="0">
                <a:latin typeface="Times New Roman" pitchFamily="18" charset="0"/>
                <a:cs typeface="Times New Roman" pitchFamily="18" charset="0"/>
              </a:rPr>
              <a:t>India </a:t>
            </a:r>
            <a:r>
              <a:rPr lang="en-IN" dirty="0">
                <a:latin typeface="Times New Roman" pitchFamily="18" charset="0"/>
                <a:cs typeface="Times New Roman" pitchFamily="18" charset="0"/>
              </a:rPr>
              <a:t>Power Corporation Limited (IPCL) is a distribution licensee operating in the state of west Bengal. Comments of IPCL on the draft Central Electricity Regulatory Commission (Terms and Conditions for Tariff determination from Renewable Energy Sources) Regulations, 2024 is placed herein below for kind consideration of the </a:t>
            </a:r>
            <a:r>
              <a:rPr lang="en-IN" dirty="0" err="1">
                <a:latin typeface="Times New Roman" pitchFamily="18" charset="0"/>
                <a:cs typeface="Times New Roman" pitchFamily="18" charset="0"/>
              </a:rPr>
              <a:t>Hon’ble</a:t>
            </a:r>
            <a:r>
              <a:rPr lang="en-IN" dirty="0">
                <a:latin typeface="Times New Roman" pitchFamily="18" charset="0"/>
                <a:cs typeface="Times New Roman" pitchFamily="18" charset="0"/>
              </a:rPr>
              <a:t> Commission</a:t>
            </a:r>
            <a:r>
              <a:rPr lang="en-IN" dirty="0" smtClean="0">
                <a:latin typeface="Times New Roman" pitchFamily="18" charset="0"/>
                <a:cs typeface="Times New Roman" pitchFamily="18" charset="0"/>
              </a:rPr>
              <a:t>.</a:t>
            </a:r>
            <a:endParaRPr lang="en-IN" dirty="0">
              <a:latin typeface="Times New Roman" pitchFamily="18" charset="0"/>
              <a:cs typeface="Times New Roman" pitchFamily="18" charset="0"/>
            </a:endParaRPr>
          </a:p>
        </p:txBody>
      </p:sp>
    </p:spTree>
    <p:extLst>
      <p:ext uri="{BB962C8B-B14F-4D97-AF65-F5344CB8AC3E}">
        <p14:creationId xmlns:p14="http://schemas.microsoft.com/office/powerpoint/2010/main" val="13941755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5947" y="124138"/>
            <a:ext cx="6741159" cy="307777"/>
          </a:xfrm>
        </p:spPr>
        <p:txBody>
          <a:bodyPr/>
          <a:lstStyle/>
          <a:p>
            <a:r>
              <a:rPr lang="en-IN" sz="2000" dirty="0">
                <a:latin typeface="Times New Roman" pitchFamily="18" charset="0"/>
                <a:cs typeface="Times New Roman" pitchFamily="18" charset="0"/>
              </a:rPr>
              <a:t>Forecasting and Scheduling Cost (Regulation 9 &amp; 19</a:t>
            </a:r>
            <a:r>
              <a:rPr lang="en-IN" sz="2000" dirty="0" smtClean="0">
                <a:latin typeface="Times New Roman" pitchFamily="18" charset="0"/>
                <a:cs typeface="Times New Roman" pitchFamily="18" charset="0"/>
              </a:rPr>
              <a:t>)</a:t>
            </a:r>
            <a:endParaRPr lang="en-IN" sz="2000" dirty="0"/>
          </a:p>
        </p:txBody>
      </p:sp>
      <p:sp>
        <p:nvSpPr>
          <p:cNvPr id="3" name="TextBox 2"/>
          <p:cNvSpPr txBox="1"/>
          <p:nvPr/>
        </p:nvSpPr>
        <p:spPr>
          <a:xfrm>
            <a:off x="298581" y="671809"/>
            <a:ext cx="8584162" cy="4524315"/>
          </a:xfrm>
          <a:prstGeom prst="rect">
            <a:avLst/>
          </a:prstGeom>
          <a:solidFill>
            <a:schemeClr val="accent1">
              <a:lumMod val="40000"/>
              <a:lumOff val="60000"/>
            </a:schemeClr>
          </a:solidFill>
        </p:spPr>
        <p:txBody>
          <a:bodyPr wrap="square" rtlCol="0">
            <a:spAutoFit/>
          </a:bodyPr>
          <a:lstStyle/>
          <a:p>
            <a:pPr algn="just"/>
            <a:r>
              <a:rPr lang="en-IN" sz="1600" dirty="0" smtClean="0">
                <a:latin typeface="Times New Roman" pitchFamily="18" charset="0"/>
                <a:cs typeface="Times New Roman" pitchFamily="18" charset="0"/>
              </a:rPr>
              <a:t>Introducing </a:t>
            </a:r>
            <a:r>
              <a:rPr lang="en-IN" sz="1600" dirty="0">
                <a:latin typeface="Times New Roman" pitchFamily="18" charset="0"/>
                <a:cs typeface="Times New Roman" pitchFamily="18" charset="0"/>
              </a:rPr>
              <a:t>a new head under 'O&amp;M Cost' to cover ‘Forecasting and Scheduling Cost’ for renewable energy (RE) projects is a proactive measure in addressing the inherent variability and intermittency of such projects. Given their dependency on weather conditions, RE generation can fluctuate significantly, leading to challenges in grid management and increased DSM burden on DISCOMs.</a:t>
            </a:r>
          </a:p>
          <a:p>
            <a:pPr algn="just"/>
            <a:r>
              <a:rPr lang="en-IN" sz="1600" dirty="0">
                <a:latin typeface="Times New Roman" pitchFamily="18" charset="0"/>
                <a:cs typeface="Times New Roman" pitchFamily="18" charset="0"/>
              </a:rPr>
              <a:t> </a:t>
            </a:r>
          </a:p>
          <a:p>
            <a:pPr algn="just"/>
            <a:r>
              <a:rPr lang="en-IN" sz="1600" dirty="0">
                <a:latin typeface="Times New Roman" pitchFamily="18" charset="0"/>
                <a:cs typeface="Times New Roman" pitchFamily="18" charset="0"/>
              </a:rPr>
              <a:t>By incorporating the ‘Forecasting and Scheduling Cost’ into the tariff structure, RE plants can contribute to mitigating the DSM burden borne by DISCOMs. This approach aligns with the principle of fairness and cost-sharing, ensuring that the true operational costs of RE integration are reflected in the tariff.</a:t>
            </a:r>
          </a:p>
          <a:p>
            <a:pPr algn="just"/>
            <a:r>
              <a:rPr lang="en-IN" sz="1600" dirty="0">
                <a:latin typeface="Times New Roman" pitchFamily="18" charset="0"/>
                <a:cs typeface="Times New Roman" pitchFamily="18" charset="0"/>
              </a:rPr>
              <a:t> </a:t>
            </a:r>
          </a:p>
          <a:p>
            <a:pPr algn="just"/>
            <a:r>
              <a:rPr lang="en-IN" sz="1600" dirty="0">
                <a:latin typeface="Times New Roman" pitchFamily="18" charset="0"/>
                <a:cs typeface="Times New Roman" pitchFamily="18" charset="0"/>
              </a:rPr>
              <a:t>Furthermore, including a portion of the DSM burden in the tariff of RE plants not only promotes accountability but also incentivizes plant operators to invest in technologies and strategies that enhance grid stability and predictability. It encourages proactive measures to minimize variability and align generation with demand patterns, ultimately benefiting both the grid and consumers.</a:t>
            </a:r>
          </a:p>
          <a:p>
            <a:pPr algn="just"/>
            <a:r>
              <a:rPr lang="en-IN" sz="1600" dirty="0">
                <a:latin typeface="Times New Roman" pitchFamily="18" charset="0"/>
                <a:cs typeface="Times New Roman" pitchFamily="18" charset="0"/>
              </a:rPr>
              <a:t> </a:t>
            </a:r>
          </a:p>
          <a:p>
            <a:pPr algn="just"/>
            <a:r>
              <a:rPr lang="en-IN" sz="1600" dirty="0">
                <a:latin typeface="Times New Roman" pitchFamily="18" charset="0"/>
                <a:cs typeface="Times New Roman" pitchFamily="18" charset="0"/>
              </a:rPr>
              <a:t>Overall, this proposal recognizes the evolving dynamics of the energy landscape and offers a pragmatic solution to address the challenges associated with integrating renewable energy into the grid while ensuring equitable cost distribution among stakeholders</a:t>
            </a:r>
            <a:r>
              <a:rPr lang="en-IN" sz="1600" dirty="0" smtClean="0">
                <a:latin typeface="Times New Roman" pitchFamily="18" charset="0"/>
                <a:cs typeface="Times New Roman" pitchFamily="18" charset="0"/>
              </a:rPr>
              <a:t>.</a:t>
            </a:r>
            <a:endParaRPr lang="en-IN" sz="1600" dirty="0">
              <a:latin typeface="Times New Roman" pitchFamily="18" charset="0"/>
              <a:cs typeface="Times New Roman" pitchFamily="18" charset="0"/>
            </a:endParaRPr>
          </a:p>
        </p:txBody>
      </p:sp>
    </p:spTree>
    <p:extLst>
      <p:ext uri="{BB962C8B-B14F-4D97-AF65-F5344CB8AC3E}">
        <p14:creationId xmlns:p14="http://schemas.microsoft.com/office/powerpoint/2010/main" val="39246782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1590" y="1169625"/>
            <a:ext cx="6741159" cy="3508653"/>
          </a:xfrm>
        </p:spPr>
        <p:txBody>
          <a:bodyPr/>
          <a:lstStyle/>
          <a:p>
            <a:pPr algn="ctr"/>
            <a:r>
              <a:rPr lang="en-IN" dirty="0" smtClean="0">
                <a:solidFill>
                  <a:schemeClr val="tx2">
                    <a:lumMod val="50000"/>
                  </a:schemeClr>
                </a:solidFill>
                <a:latin typeface="Times New Roman" pitchFamily="18" charset="0"/>
                <a:cs typeface="Times New Roman" pitchFamily="18" charset="0"/>
              </a:rPr>
              <a:t>Thanks from</a:t>
            </a:r>
            <a:br>
              <a:rPr lang="en-IN" dirty="0" smtClean="0">
                <a:solidFill>
                  <a:schemeClr val="tx2">
                    <a:lumMod val="50000"/>
                  </a:schemeClr>
                </a:solidFill>
                <a:latin typeface="Times New Roman" pitchFamily="18" charset="0"/>
                <a:cs typeface="Times New Roman" pitchFamily="18" charset="0"/>
              </a:rPr>
            </a:br>
            <a:r>
              <a:rPr lang="en-IN" dirty="0">
                <a:solidFill>
                  <a:schemeClr val="tx2">
                    <a:lumMod val="50000"/>
                  </a:schemeClr>
                </a:solidFill>
                <a:latin typeface="Times New Roman" pitchFamily="18" charset="0"/>
                <a:cs typeface="Times New Roman" pitchFamily="18" charset="0"/>
              </a:rPr>
              <a:t/>
            </a:r>
            <a:br>
              <a:rPr lang="en-IN" dirty="0">
                <a:solidFill>
                  <a:schemeClr val="tx2">
                    <a:lumMod val="50000"/>
                  </a:schemeClr>
                </a:solidFill>
                <a:latin typeface="Times New Roman" pitchFamily="18" charset="0"/>
                <a:cs typeface="Times New Roman" pitchFamily="18" charset="0"/>
              </a:rPr>
            </a:br>
            <a:r>
              <a:rPr lang="en-IN" dirty="0" smtClean="0">
                <a:solidFill>
                  <a:schemeClr val="tx2">
                    <a:lumMod val="50000"/>
                  </a:schemeClr>
                </a:solidFill>
                <a:latin typeface="Times New Roman" pitchFamily="18" charset="0"/>
                <a:cs typeface="Times New Roman" pitchFamily="18" charset="0"/>
              </a:rPr>
              <a:t/>
            </a:r>
            <a:br>
              <a:rPr lang="en-IN" dirty="0" smtClean="0">
                <a:solidFill>
                  <a:schemeClr val="tx2">
                    <a:lumMod val="50000"/>
                  </a:schemeClr>
                </a:solidFill>
                <a:latin typeface="Times New Roman" pitchFamily="18" charset="0"/>
                <a:cs typeface="Times New Roman" pitchFamily="18" charset="0"/>
              </a:rPr>
            </a:br>
            <a:r>
              <a:rPr lang="en-IN" dirty="0" smtClean="0">
                <a:solidFill>
                  <a:schemeClr val="tx2">
                    <a:lumMod val="50000"/>
                  </a:schemeClr>
                </a:solidFill>
                <a:latin typeface="Times New Roman" pitchFamily="18" charset="0"/>
                <a:cs typeface="Times New Roman" pitchFamily="18" charset="0"/>
              </a:rPr>
              <a:t/>
            </a:r>
            <a:br>
              <a:rPr lang="en-IN" dirty="0" smtClean="0">
                <a:solidFill>
                  <a:schemeClr val="tx2">
                    <a:lumMod val="50000"/>
                  </a:schemeClr>
                </a:solidFill>
                <a:latin typeface="Times New Roman" pitchFamily="18" charset="0"/>
                <a:cs typeface="Times New Roman" pitchFamily="18" charset="0"/>
              </a:rPr>
            </a:br>
            <a:r>
              <a:rPr lang="en-GB" sz="3600" dirty="0">
                <a:solidFill>
                  <a:schemeClr val="tx2">
                    <a:lumMod val="50000"/>
                  </a:schemeClr>
                </a:solidFill>
                <a:latin typeface="Times New Roman" pitchFamily="18" charset="0"/>
                <a:cs typeface="Times New Roman" pitchFamily="18" charset="0"/>
              </a:rPr>
              <a:t>India Power Corporation Limited</a:t>
            </a:r>
            <a:r>
              <a:rPr lang="en-GB" dirty="0">
                <a:solidFill>
                  <a:schemeClr val="tx2">
                    <a:lumMod val="50000"/>
                  </a:schemeClr>
                </a:solidFill>
                <a:latin typeface="Times New Roman" pitchFamily="18" charset="0"/>
                <a:cs typeface="Times New Roman" pitchFamily="18" charset="0"/>
              </a:rPr>
              <a:t/>
            </a:r>
            <a:br>
              <a:rPr lang="en-GB" dirty="0">
                <a:solidFill>
                  <a:schemeClr val="tx2">
                    <a:lumMod val="50000"/>
                  </a:schemeClr>
                </a:solidFill>
                <a:latin typeface="Times New Roman" pitchFamily="18" charset="0"/>
                <a:cs typeface="Times New Roman" pitchFamily="18" charset="0"/>
              </a:rPr>
            </a:br>
            <a:r>
              <a:rPr lang="en-GB" dirty="0">
                <a:solidFill>
                  <a:schemeClr val="tx2">
                    <a:lumMod val="50000"/>
                  </a:schemeClr>
                </a:solidFill>
                <a:latin typeface="Times New Roman" pitchFamily="18" charset="0"/>
                <a:cs typeface="Times New Roman" pitchFamily="18" charset="0"/>
              </a:rPr>
              <a:t> </a:t>
            </a:r>
            <a:r>
              <a:rPr lang="en-GB" dirty="0" smtClean="0">
                <a:solidFill>
                  <a:schemeClr val="tx2">
                    <a:lumMod val="50000"/>
                  </a:schemeClr>
                </a:solidFill>
                <a:latin typeface="Times New Roman" pitchFamily="18" charset="0"/>
                <a:cs typeface="Times New Roman" pitchFamily="18" charset="0"/>
              </a:rPr>
              <a:t>Plot </a:t>
            </a:r>
            <a:r>
              <a:rPr lang="en-GB" dirty="0">
                <a:solidFill>
                  <a:schemeClr val="tx2">
                    <a:lumMod val="50000"/>
                  </a:schemeClr>
                </a:solidFill>
                <a:latin typeface="Times New Roman" pitchFamily="18" charset="0"/>
                <a:cs typeface="Times New Roman" pitchFamily="18" charset="0"/>
              </a:rPr>
              <a:t>No.X1- 2 &amp;3, Block-EP, Sector-V, Salt Lake City. Kolkata-700091</a:t>
            </a:r>
            <a:br>
              <a:rPr lang="en-GB" dirty="0">
                <a:solidFill>
                  <a:schemeClr val="tx2">
                    <a:lumMod val="50000"/>
                  </a:schemeClr>
                </a:solidFill>
                <a:latin typeface="Times New Roman" pitchFamily="18" charset="0"/>
                <a:cs typeface="Times New Roman" pitchFamily="18" charset="0"/>
              </a:rPr>
            </a:br>
            <a:r>
              <a:rPr lang="en-GB" dirty="0">
                <a:solidFill>
                  <a:schemeClr val="tx2">
                    <a:lumMod val="50000"/>
                  </a:schemeClr>
                </a:solidFill>
                <a:latin typeface="Times New Roman" pitchFamily="18" charset="0"/>
                <a:cs typeface="Times New Roman" pitchFamily="18" charset="0"/>
              </a:rPr>
              <a:t>Website: www.indiapower.com</a:t>
            </a:r>
            <a:br>
              <a:rPr lang="en-GB" dirty="0">
                <a:solidFill>
                  <a:schemeClr val="tx2">
                    <a:lumMod val="50000"/>
                  </a:schemeClr>
                </a:solidFill>
                <a:latin typeface="Times New Roman" pitchFamily="18" charset="0"/>
                <a:cs typeface="Times New Roman" pitchFamily="18" charset="0"/>
              </a:rPr>
            </a:br>
            <a:endParaRPr lang="en-IN" dirty="0">
              <a:solidFill>
                <a:schemeClr val="tx2">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3940604"/>
      </p:ext>
    </p:extLst>
  </p:cSld>
  <p:clrMapOvr>
    <a:masterClrMapping/>
  </p:clrMapOvr>
  <p:timing>
    <p:tnLst>
      <p:par>
        <p:cTn id="1" dur="indefinite" restart="never" nodeType="tmRoot"/>
      </p:par>
    </p:tnLst>
  </p:timing>
</p:sld>
</file>

<file path=ppt/theme/theme1.xml><?xml version="1.0" encoding="utf-8"?>
<a:theme xmlns:a="http://schemas.openxmlformats.org/drawingml/2006/main" name="4_Office Theme">
  <a:themeElements>
    <a:clrScheme name="Custom 86">
      <a:dk1>
        <a:srgbClr val="000000"/>
      </a:dk1>
      <a:lt1>
        <a:srgbClr val="FFFFFF"/>
      </a:lt1>
      <a:dk2>
        <a:srgbClr val="1F497D"/>
      </a:dk2>
      <a:lt2>
        <a:srgbClr val="EEECE1"/>
      </a:lt2>
      <a:accent1>
        <a:srgbClr val="D6DE37"/>
      </a:accent1>
      <a:accent2>
        <a:srgbClr val="8FC64B"/>
      </a:accent2>
      <a:accent3>
        <a:srgbClr val="23964E"/>
      </a:accent3>
      <a:accent4>
        <a:srgbClr val="306EAD"/>
      </a:accent4>
      <a:accent5>
        <a:srgbClr val="943992"/>
      </a:accent5>
      <a:accent6>
        <a:srgbClr val="EC3337"/>
      </a:accent6>
      <a:hlink>
        <a:srgbClr val="EC3337"/>
      </a:hlink>
      <a:folHlink>
        <a:srgbClr val="94399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32277</TotalTime>
  <Words>491</Words>
  <Application>Microsoft Office PowerPoint</Application>
  <PresentationFormat>On-screen Show (16:9)</PresentationFormat>
  <Paragraphs>19</Paragraphs>
  <Slides>3</Slides>
  <Notes>2</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4_Office Theme</vt:lpstr>
      <vt:lpstr>PowerPoint Presentation</vt:lpstr>
      <vt:lpstr>Forecasting and Scheduling Cost (Regulation 9 &amp; 19)</vt:lpstr>
      <vt:lpstr>Thanks from    India Power Corporation Limited  Plot No.X1- 2 &amp;3, Block-EP, Sector-V, Salt Lake City. Kolkata-700091 Website: www.indiapower.com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Diksha Patel</dc:creator>
  <cp:lastModifiedBy>Arkajyoti Bhattacharjee</cp:lastModifiedBy>
  <cp:revision>2517</cp:revision>
  <cp:lastPrinted>2021-05-12T13:09:42Z</cp:lastPrinted>
  <dcterms:created xsi:type="dcterms:W3CDTF">2017-10-30T12:40:38Z</dcterms:created>
  <dcterms:modified xsi:type="dcterms:W3CDTF">2024-03-19T10:20:23Z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2017-02-16T00:00:00Z</vt:filetime>
  </property>
  <property fmtid="{D5CDD505-2E9C-101B-9397-08002B2CF9AE}" pid="3" name="Creator">
    <vt:lpwstr>Acrobat PDFMaker 11 for PowerPoint</vt:lpwstr>
  </property>
  <property fmtid="{D5CDD505-2E9C-101B-9397-08002B2CF9AE}" pid="4" name="LastSaved">
    <vt:filetime>2017-10-30T00:00:00Z</vt:filetime>
  </property>
</Properties>
</file>